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Строительные грузы</c:v>
                </c:pt>
                <c:pt idx="1">
                  <c:v>Химикаты и сода</c:v>
                </c:pt>
                <c:pt idx="2">
                  <c:v>Хим. и мин. удобрения</c:v>
                </c:pt>
                <c:pt idx="3">
                  <c:v>Цветная руда</c:v>
                </c:pt>
                <c:pt idx="4">
                  <c:v>Цвет. металлы</c:v>
                </c:pt>
                <c:pt idx="5">
                  <c:v>Зерно</c:v>
                </c:pt>
                <c:pt idx="6">
                  <c:v>Чер. металлы</c:v>
                </c:pt>
                <c:pt idx="7">
                  <c:v>Прочие</c:v>
                </c:pt>
              </c:strCache>
            </c:strRef>
          </c:cat>
          <c:val>
            <c:numRef>
              <c:f>Лист1!$B$2:$B$9</c:f>
              <c:numCache>
                <c:formatCode>0</c:formatCode>
                <c:ptCount val="8"/>
                <c:pt idx="0">
                  <c:v>1035.7050209999986</c:v>
                </c:pt>
                <c:pt idx="1">
                  <c:v>287.87482100000034</c:v>
                </c:pt>
                <c:pt idx="2">
                  <c:v>2605.1268760000098</c:v>
                </c:pt>
                <c:pt idx="3">
                  <c:v>17236.24976200001</c:v>
                </c:pt>
                <c:pt idx="4">
                  <c:v>83.147990000000007</c:v>
                </c:pt>
                <c:pt idx="5">
                  <c:v>2555.2852170000119</c:v>
                </c:pt>
                <c:pt idx="6">
                  <c:v>1223.4735720000001</c:v>
                </c:pt>
                <c:pt idx="7">
                  <c:v>17329.029371999059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2-47F9-9F61-AF0475B2C80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Строительные грузы</c:v>
                </c:pt>
                <c:pt idx="1">
                  <c:v>Химикаты и сода</c:v>
                </c:pt>
                <c:pt idx="2">
                  <c:v>Хим. и мин. удобрения</c:v>
                </c:pt>
                <c:pt idx="3">
                  <c:v>Цветная руда</c:v>
                </c:pt>
                <c:pt idx="4">
                  <c:v>Цвет. металлы</c:v>
                </c:pt>
                <c:pt idx="5">
                  <c:v>Зерно</c:v>
                </c:pt>
                <c:pt idx="6">
                  <c:v>Чер. металлы</c:v>
                </c:pt>
                <c:pt idx="7">
                  <c:v>Прочие</c:v>
                </c:pt>
              </c:strCache>
            </c:strRef>
          </c:cat>
          <c:val>
            <c:numRef>
              <c:f>Лист1!$C$2:$C$9</c:f>
              <c:numCache>
                <c:formatCode>0</c:formatCode>
                <c:ptCount val="8"/>
                <c:pt idx="0">
                  <c:v>830.21495699999616</c:v>
                </c:pt>
                <c:pt idx="1">
                  <c:v>300.54689100000098</c:v>
                </c:pt>
                <c:pt idx="2">
                  <c:v>2731.1411860000076</c:v>
                </c:pt>
                <c:pt idx="3">
                  <c:v>17968.136050000008</c:v>
                </c:pt>
                <c:pt idx="4">
                  <c:v>77.862313999999969</c:v>
                </c:pt>
                <c:pt idx="5">
                  <c:v>2570.8224680000048</c:v>
                </c:pt>
                <c:pt idx="6">
                  <c:v>1368.5263579999948</c:v>
                </c:pt>
                <c:pt idx="7">
                  <c:v>17947.489553998275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E2-47F9-9F61-AF0475B2C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906832"/>
        <c:axId val="450908800"/>
      </c:barChart>
      <c:catAx>
        <c:axId val="45090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0908800"/>
        <c:crosses val="autoZero"/>
        <c:auto val="1"/>
        <c:lblAlgn val="ctr"/>
        <c:lblOffset val="100"/>
        <c:noMultiLvlLbl val="0"/>
      </c:catAx>
      <c:valAx>
        <c:axId val="45090880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50906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36490426156178E-2"/>
          <c:y val="2.2786131121907631E-2"/>
          <c:w val="8.0756924826580076E-2"/>
          <c:h val="8.0154757915898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112276033943402E-3"/>
          <c:y val="9.4390386747886995E-2"/>
          <c:w val="0.97541507086073476"/>
          <c:h val="0.687093266620883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Нефтяные грузы</c:v>
                </c:pt>
                <c:pt idx="1">
                  <c:v>Прочие</c:v>
                </c:pt>
                <c:pt idx="2">
                  <c:v>Химикаты и сода</c:v>
                </c:pt>
                <c:pt idx="3">
                  <c:v>Хим. и мин. удобрения</c:v>
                </c:pt>
                <c:pt idx="4">
                  <c:v>Цветная руда</c:v>
                </c:pt>
                <c:pt idx="5">
                  <c:v>Цвет. металлы</c:v>
                </c:pt>
                <c:pt idx="6">
                  <c:v>Зерно</c:v>
                </c:pt>
                <c:pt idx="7">
                  <c:v>Чер. металлы</c:v>
                </c:pt>
              </c:strCache>
            </c:strRef>
          </c:cat>
          <c:val>
            <c:numRef>
              <c:f>Лист1!$B$2:$B$9</c:f>
              <c:numCache>
                <c:formatCode>0</c:formatCode>
                <c:ptCount val="8"/>
                <c:pt idx="0">
                  <c:v>233</c:v>
                </c:pt>
                <c:pt idx="1">
                  <c:v>430.79920499999992</c:v>
                </c:pt>
                <c:pt idx="2">
                  <c:v>1080</c:v>
                </c:pt>
                <c:pt idx="3">
                  <c:v>817</c:v>
                </c:pt>
                <c:pt idx="4">
                  <c:v>1099.0109579999994</c:v>
                </c:pt>
                <c:pt idx="5">
                  <c:v>945.65334399999927</c:v>
                </c:pt>
                <c:pt idx="6">
                  <c:v>1348.576127</c:v>
                </c:pt>
                <c:pt idx="7">
                  <c:v>1044.325419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BE-49CA-B921-19176684D1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Нефтяные грузы</c:v>
                </c:pt>
                <c:pt idx="1">
                  <c:v>Прочие</c:v>
                </c:pt>
                <c:pt idx="2">
                  <c:v>Химикаты и сода</c:v>
                </c:pt>
                <c:pt idx="3">
                  <c:v>Хим. и мин. удобрения</c:v>
                </c:pt>
                <c:pt idx="4">
                  <c:v>Цветная руда</c:v>
                </c:pt>
                <c:pt idx="5">
                  <c:v>Цвет. металлы</c:v>
                </c:pt>
                <c:pt idx="6">
                  <c:v>Зерно</c:v>
                </c:pt>
                <c:pt idx="7">
                  <c:v>Чер. металлы</c:v>
                </c:pt>
              </c:strCache>
            </c:strRef>
          </c:cat>
          <c:val>
            <c:numRef>
              <c:f>Лист1!$C$2:$C$9</c:f>
              <c:numCache>
                <c:formatCode>0</c:formatCode>
                <c:ptCount val="8"/>
                <c:pt idx="0">
                  <c:v>276</c:v>
                </c:pt>
                <c:pt idx="1">
                  <c:v>502.74247700000001</c:v>
                </c:pt>
                <c:pt idx="2">
                  <c:v>1090</c:v>
                </c:pt>
                <c:pt idx="3">
                  <c:v>1106</c:v>
                </c:pt>
                <c:pt idx="4">
                  <c:v>1015.670943</c:v>
                </c:pt>
                <c:pt idx="5">
                  <c:v>833.87233000000003</c:v>
                </c:pt>
                <c:pt idx="6">
                  <c:v>1506.8627389999999</c:v>
                </c:pt>
                <c:pt idx="7">
                  <c:v>1270.7449469999999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BE-49CA-B921-19176684D1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Нефтяные грузы</c:v>
                </c:pt>
                <c:pt idx="1">
                  <c:v>Прочие</c:v>
                </c:pt>
                <c:pt idx="2">
                  <c:v>Химикаты и сода</c:v>
                </c:pt>
                <c:pt idx="3">
                  <c:v>Хим. и мин. удобрения</c:v>
                </c:pt>
                <c:pt idx="4">
                  <c:v>Цветная руда</c:v>
                </c:pt>
                <c:pt idx="5">
                  <c:v>Цвет. металлы</c:v>
                </c:pt>
                <c:pt idx="6">
                  <c:v>Зерно</c:v>
                </c:pt>
                <c:pt idx="7">
                  <c:v>Чер. металлы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F0BE-49CA-B921-19176684D1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4"/>
        <c:axId val="873236832"/>
        <c:axId val="873233880"/>
      </c:barChart>
      <c:catAx>
        <c:axId val="87323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3233880"/>
        <c:crosses val="autoZero"/>
        <c:auto val="1"/>
        <c:lblAlgn val="ctr"/>
        <c:lblOffset val="100"/>
        <c:noMultiLvlLbl val="0"/>
      </c:catAx>
      <c:valAx>
        <c:axId val="87323388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8732368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6.3815595409788548E-3"/>
          <c:y val="1.3413096926292256E-2"/>
          <c:w val="8.105415024644369E-2"/>
          <c:h val="8.53426594008365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5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0.02939</cdr:x>
      <cdr:y>0.08765</cdr:y>
    </cdr:from>
    <cdr:to>
      <cdr:x>0.31905</cdr:x>
      <cdr:y>0.34546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E2E29C8-772F-47BF-A4F0-C08956498ABA}"/>
            </a:ext>
          </a:extLst>
        </cdr:cNvPr>
        <cdr:cNvSpPr txBox="1"/>
      </cdr:nvSpPr>
      <cdr:spPr>
        <a:xfrm xmlns:a="http://schemas.openxmlformats.org/drawingml/2006/main">
          <a:off x="346776" y="251121"/>
          <a:ext cx="3418022" cy="73866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>
              <a:latin typeface="Arial Narrow" panose="020B0606020202030204" pitchFamily="34" charset="0"/>
            </a:rPr>
            <a:t>ВСЕГО</a:t>
          </a:r>
          <a:r>
            <a:rPr lang="ru-RU" sz="1400" dirty="0">
              <a:latin typeface="Arial Narrow" panose="020B0606020202030204" pitchFamily="34" charset="0"/>
            </a:rPr>
            <a:t>:                       доля в контейнерах:</a:t>
          </a:r>
        </a:p>
        <a:p xmlns:a="http://schemas.openxmlformats.org/drawingml/2006/main">
          <a:r>
            <a:rPr lang="ru-RU" sz="1400" dirty="0">
              <a:latin typeface="Arial Narrow" panose="020B0606020202030204" pitchFamily="34" charset="0"/>
            </a:rPr>
            <a:t>2018 г. - </a:t>
          </a:r>
          <a:r>
            <a:rPr lang="ru-RU" sz="1400" b="1" dirty="0">
              <a:solidFill>
                <a:srgbClr val="AA8E35"/>
              </a:solidFill>
              <a:latin typeface="Arial Narrow" panose="020B0606020202030204" pitchFamily="34" charset="0"/>
            </a:rPr>
            <a:t>42 356                 0,03%  </a:t>
          </a:r>
        </a:p>
        <a:p xmlns:a="http://schemas.openxmlformats.org/drawingml/2006/main">
          <a:r>
            <a:rPr lang="ru-RU" sz="1400" dirty="0">
              <a:latin typeface="Arial Narrow" panose="020B0606020202030204" pitchFamily="34" charset="0"/>
            </a:rPr>
            <a:t>2019 г. - </a:t>
          </a:r>
          <a:r>
            <a:rPr lang="ru-RU" sz="1400" b="1" dirty="0">
              <a:solidFill>
                <a:srgbClr val="AA8E35"/>
              </a:solidFill>
              <a:latin typeface="Arial Narrow" panose="020B0606020202030204" pitchFamily="34" charset="0"/>
            </a:rPr>
            <a:t>43 795                 0,1%   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FF019-1F66-47AC-ACCB-6B4E824D3FC1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1BB5D-847D-47F6-8A5D-7B7636413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58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>
            <a:extLst>
              <a:ext uri="{FF2B5EF4-FFF2-40B4-BE49-F238E27FC236}">
                <a16:creationId xmlns:a16="http://schemas.microsoft.com/office/drawing/2014/main" id="{0A6464D9-D04D-4153-9824-6ACB6F7894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>
            <a:extLst>
              <a:ext uri="{FF2B5EF4-FFF2-40B4-BE49-F238E27FC236}">
                <a16:creationId xmlns:a16="http://schemas.microsoft.com/office/drawing/2014/main" id="{DB4BF6BD-B667-4DE2-A4D7-D2B2E3F6A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9220" name="Номер слайда 3">
            <a:extLst>
              <a:ext uri="{FF2B5EF4-FFF2-40B4-BE49-F238E27FC236}">
                <a16:creationId xmlns:a16="http://schemas.microsoft.com/office/drawing/2014/main" id="{C5A58560-763E-44CA-88FC-56623AB5D1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9FEEDA6-8636-4321-B4A5-61104EE358D9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9955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id="{7322728E-3B01-4E98-9F84-1A13A679EC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id="{424607E4-D2A0-4097-94AB-6C4641AC2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id="{782BD018-7CF7-4C7F-A2DA-F0C17A828A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DE62DA9-7C1C-4A18-9BE9-BE7E4CCC2AAF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128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68D91-2477-47A4-A718-D164F9D82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DFBC52-2A29-458C-8E73-D20290C30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E9D391-AF8F-4C48-8BAA-AED9D45EC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9F6BA5-7677-4D94-B95B-785FA0E38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6DC51-A610-4316-B598-35F9EEE4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4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9CD792-935B-46C4-BF04-6D8A0D757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AB5A77-9EF2-4586-88E4-D1FEEEB07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E2F628-6798-4984-98E9-98E860877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EAE992-CA1C-4756-8BBC-27BD8D5E3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4D9D13-4158-4ECE-83DE-1A4BF4A4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01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ECE2A8C-7330-40A9-BF75-D756851DBE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1BFA83-366E-402E-B5EC-66B23F57E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E986C5-55A8-4DD3-B891-A1CE682CB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DBB811-718A-4D1D-9E93-E7F8C1D6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6F4795-ECF3-4B33-8955-D10D6672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83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23B68-3A01-41C9-9CDC-0FDAA5E4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88794B-69FB-4E5B-B9D6-6EAFCDFEA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A5B6F3-27B1-486D-A5C9-FEE69CA66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DE3393-E6FB-484E-BD19-4FE0389E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3249A9-D63A-4DD5-ABDB-CA724DAE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87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5C455A-091C-49B4-A0F9-96ACE3CD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93A9E2-4F4D-406F-89DA-598A8580C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B5E5CB-00D8-4644-ABE4-5EE9D2EC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07D7B7-389E-4B82-84C1-FD691FF34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0DF9DB-B054-4F41-90CA-5FF5C8C22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11E514-F973-483F-93EE-8BB1092E0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2ACDCF-9152-4BF1-B94B-145C49D1B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852575-0F1D-4BCF-90AA-DE6247C51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A7692D-4E2B-41C8-BC14-630406B1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43D1CA-81EC-44FF-953B-CB4677F7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BB01E0-6E31-478C-A222-D111B23A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20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141B7-379D-417E-AD71-FB0FAD5C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5FF3D4-6405-4534-BB30-8C0DBC1FE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0A3917-6BF9-4EEE-843E-E42653C45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095EAE-0BCC-44D8-925F-87E5AADBA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40C5223-7BD0-49F4-80EF-E154A847A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08DEFC-F22E-47EC-9111-40EC47A70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9EA5320-DC2A-4483-B01D-B5B092C2C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25669D7-E628-47DC-A31D-04020D93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01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7E3455-6EB2-461A-BA7D-7ED9C958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6A55C4-C31A-4257-8457-F25F3D59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85AE02-32DF-4F93-96E5-8682D54D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ACF59F1-C8F6-4831-9D51-84B723B5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9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C22B1A8-7E9F-4275-81CA-2AE2C0A4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0D39EC-FD42-4987-9FFE-2AB55159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4A0DC3-0D7F-4C67-91DE-30992F460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45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7B1586-201F-479A-9172-7762ED7DF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052C4-9BBE-4230-AA80-B18F08B3D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913BBCD-3708-4F2F-8BB6-C316B6F39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A7C872-6068-4385-9278-03932E1F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979679-02AF-4FEA-8CCD-0C827FEF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436A7A-019F-47D3-895C-D3F484D9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16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133A08-187C-48BE-BF6B-D88D8670E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00977CD-815F-44A3-810E-A70F77C47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FDA847-B440-45EA-8C92-1E4D9ED05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721F41-051C-4AFE-893E-F4BF5650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16B941-AE83-4778-A36F-EAF9A3F3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F7A8DF-2155-44CE-8EF1-21B9BEC3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49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0E62E4-C077-40DD-A7DC-C947304E6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38C531-4C09-42A3-8A3D-E84CA73C1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896B76-46B2-4B6B-B2EA-F99856DEB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8B162-2078-4F41-A9CD-431A868F3977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BFF47B-524C-4D6C-A95A-5D1D64C8D6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903178-D26E-47FD-B546-4D6047CF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9A36-45B8-49F3-9EAF-8CB15B661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94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ilways.k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5C7273E-9F1C-4F06-BC4A-5BFDA19BB2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4535717"/>
              </p:ext>
            </p:extLst>
          </p:nvPr>
        </p:nvGraphicFramePr>
        <p:xfrm>
          <a:off x="156753" y="940526"/>
          <a:ext cx="11800115" cy="2865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CE695B-57D5-4FF0-A37C-B5F1F7E4429F}"/>
              </a:ext>
            </a:extLst>
          </p:cNvPr>
          <p:cNvSpPr/>
          <p:nvPr/>
        </p:nvSpPr>
        <p:spPr>
          <a:xfrm>
            <a:off x="156753" y="107070"/>
            <a:ext cx="1160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9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Helvetica Light" charset="0"/>
                <a:cs typeface="Arial" pitchFamily="34" charset="0"/>
              </a:rPr>
              <a:t>АНАЛИЗ ПЕРЕВОЗОК КОНТЕЙНЕРОПРИГОДНЫХ ГРУЗОВ В РК В 2018-2019 ГОДУ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0BBD6F6-F6C5-4DAA-AAF6-BCFB46D667F9}"/>
              </a:ext>
            </a:extLst>
          </p:cNvPr>
          <p:cNvSpPr/>
          <p:nvPr/>
        </p:nvSpPr>
        <p:spPr>
          <a:xfrm>
            <a:off x="3235232" y="632749"/>
            <a:ext cx="636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9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Helvetica Light" charset="0"/>
                <a:cs typeface="Arial" pitchFamily="34" charset="0"/>
              </a:rPr>
              <a:t>ВНУТРИРЕСПУБЛИКАНСКОЕ СООБЩЕНИЕ, ТЫС.ТОНН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B7FB38B6-3A28-45A8-8D2C-FD7B7F2660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727505"/>
              </p:ext>
            </p:extLst>
          </p:nvPr>
        </p:nvGraphicFramePr>
        <p:xfrm>
          <a:off x="435157" y="3986371"/>
          <a:ext cx="11756844" cy="2690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C6BCCB1-3426-4F7F-9873-F23EAE0526EA}"/>
              </a:ext>
            </a:extLst>
          </p:cNvPr>
          <p:cNvSpPr/>
          <p:nvPr/>
        </p:nvSpPr>
        <p:spPr>
          <a:xfrm>
            <a:off x="2517330" y="3754906"/>
            <a:ext cx="7078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49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Helvetica Light" charset="0"/>
                <a:cs typeface="Arial" pitchFamily="34" charset="0"/>
              </a:rPr>
              <a:t>ЭКСПОРТНОЕ СООБЩЕНИЕ, ТЫС.ТОНН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6249DDDF-4117-4C7E-8333-ADC938B2373B}"/>
              </a:ext>
            </a:extLst>
          </p:cNvPr>
          <p:cNvSpPr txBox="1"/>
          <p:nvPr/>
        </p:nvSpPr>
        <p:spPr>
          <a:xfrm>
            <a:off x="294832" y="4238992"/>
            <a:ext cx="3222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Arial Narrow" panose="020B0606020202030204" pitchFamily="34" charset="0"/>
              </a:rPr>
              <a:t>ВСЕГО</a:t>
            </a:r>
            <a:r>
              <a:rPr lang="ru-RU" sz="1400" dirty="0">
                <a:latin typeface="Arial Narrow" panose="020B0606020202030204" pitchFamily="34" charset="0"/>
              </a:rPr>
              <a:t>:                     доля в контейнерах: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2018 г. - </a:t>
            </a:r>
            <a:r>
              <a:rPr lang="ru-RU" sz="1400" b="1" dirty="0">
                <a:solidFill>
                  <a:srgbClr val="AA8E35"/>
                </a:solidFill>
                <a:latin typeface="Arial Narrow" panose="020B0606020202030204" pitchFamily="34" charset="0"/>
              </a:rPr>
              <a:t>6 998                 14%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2019 г. - </a:t>
            </a:r>
            <a:r>
              <a:rPr lang="ru-RU" sz="1400" b="1" dirty="0">
                <a:solidFill>
                  <a:srgbClr val="AA8E35"/>
                </a:solidFill>
                <a:latin typeface="Arial Narrow" panose="020B0606020202030204" pitchFamily="34" charset="0"/>
              </a:rPr>
              <a:t>7 602                 14%</a:t>
            </a:r>
          </a:p>
        </p:txBody>
      </p:sp>
    </p:spTree>
    <p:extLst>
      <p:ext uri="{BB962C8B-B14F-4D97-AF65-F5344CB8AC3E}">
        <p14:creationId xmlns:p14="http://schemas.microsoft.com/office/powerpoint/2010/main" val="343253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9">
            <a:extLst>
              <a:ext uri="{FF2B5EF4-FFF2-40B4-BE49-F238E27FC236}">
                <a16:creationId xmlns:a16="http://schemas.microsoft.com/office/drawing/2014/main" id="{F0F4EB4F-F93F-4BAC-9DE8-831983DBA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-38100"/>
            <a:ext cx="85105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en-US" sz="2200" b="1">
                <a:latin typeface="Arial" panose="020B0604020202020204" pitchFamily="34" charset="0"/>
                <a:cs typeface="Arial" panose="020B0604020202020204" pitchFamily="34" charset="0"/>
              </a:rPr>
              <a:t>Потенциал контейнеризации в экспортном сообщении 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en-US" sz="22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2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7,6 млн.тонн в год</a:t>
            </a:r>
          </a:p>
        </p:txBody>
      </p:sp>
      <p:sp>
        <p:nvSpPr>
          <p:cNvPr id="6149" name="TextBox 2">
            <a:extLst>
              <a:ext uri="{FF2B5EF4-FFF2-40B4-BE49-F238E27FC236}">
                <a16:creationId xmlns:a16="http://schemas.microsoft.com/office/drawing/2014/main" id="{9030C89A-74CD-48D9-AC6A-ED3259707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25" y="804863"/>
            <a:ext cx="11937476" cy="60785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ЗЕРНО – 1,5 МЛН.ТОНН (</a:t>
            </a:r>
            <a:r>
              <a:rPr lang="ru-RU" altLang="ru-RU" sz="2000" b="1" dirty="0" err="1">
                <a:solidFill>
                  <a:srgbClr val="08CA1F"/>
                </a:solidFill>
                <a:latin typeface="+mn-lt"/>
              </a:rPr>
              <a:t>контейнеризировано</a:t>
            </a:r>
            <a:r>
              <a:rPr lang="ru-RU" altLang="ru-RU" sz="2000" b="1" dirty="0">
                <a:solidFill>
                  <a:srgbClr val="08CA1F"/>
                </a:solidFill>
                <a:latin typeface="+mn-lt"/>
              </a:rPr>
              <a:t>: 0,07 </a:t>
            </a:r>
            <a:r>
              <a:rPr lang="ru-RU" altLang="ru-RU" sz="2000" b="1" dirty="0" err="1">
                <a:solidFill>
                  <a:srgbClr val="08CA1F"/>
                </a:solidFill>
                <a:latin typeface="+mn-lt"/>
              </a:rPr>
              <a:t>млн.тонн</a:t>
            </a: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)</a:t>
            </a:r>
          </a:p>
          <a:p>
            <a:pPr marL="0" indent="0">
              <a:defRPr/>
            </a:pPr>
            <a:r>
              <a:rPr lang="ru-RU" altLang="ru-RU" dirty="0"/>
              <a:t>     </a:t>
            </a:r>
            <a:r>
              <a:rPr lang="ru-RU" altLang="ru-RU" u="sng" dirty="0"/>
              <a:t>ИМПОРТЕРЫ</a:t>
            </a:r>
            <a:r>
              <a:rPr lang="ru-RU" altLang="ru-RU" dirty="0"/>
              <a:t>: КНР, Турция, ЮВА, Европа, Персидский Залив</a:t>
            </a:r>
          </a:p>
          <a:p>
            <a:pPr marL="0" indent="0">
              <a:defRPr/>
            </a:pPr>
            <a:endParaRPr lang="ru-RU" altLang="ru-RU" sz="900" dirty="0"/>
          </a:p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ЧЕРНЫЕ МЕТАЛЛЫ – 1,3 МЛН.ТОНН </a:t>
            </a:r>
            <a:r>
              <a:rPr lang="ru-RU" altLang="ru-RU" sz="2000" b="1" dirty="0">
                <a:solidFill>
                  <a:srgbClr val="AC892F"/>
                </a:solidFill>
              </a:rPr>
              <a:t>(</a:t>
            </a:r>
            <a:r>
              <a:rPr lang="ru-RU" altLang="ru-RU" sz="2000" b="1" dirty="0" err="1">
                <a:solidFill>
                  <a:srgbClr val="08CA1F"/>
                </a:solidFill>
              </a:rPr>
              <a:t>контейнеризировано</a:t>
            </a:r>
            <a:r>
              <a:rPr lang="ru-RU" altLang="ru-RU" sz="2000" b="1" dirty="0">
                <a:solidFill>
                  <a:srgbClr val="08CA1F"/>
                </a:solidFill>
              </a:rPr>
              <a:t>: 0,7 </a:t>
            </a:r>
            <a:r>
              <a:rPr lang="ru-RU" altLang="ru-RU" sz="2000" b="1" dirty="0" err="1">
                <a:solidFill>
                  <a:srgbClr val="08CA1F"/>
                </a:solidFill>
              </a:rPr>
              <a:t>млн.тонн</a:t>
            </a:r>
            <a:r>
              <a:rPr lang="ru-RU" altLang="ru-RU" sz="2000" b="1" dirty="0">
                <a:solidFill>
                  <a:srgbClr val="AC892F"/>
                </a:solidFill>
              </a:rPr>
              <a:t>)</a:t>
            </a:r>
          </a:p>
          <a:p>
            <a:pPr marL="0" indent="0">
              <a:defRPr/>
            </a:pPr>
            <a:r>
              <a:rPr lang="ru-RU" altLang="ru-RU" sz="800" dirty="0"/>
              <a:t>             </a:t>
            </a:r>
            <a:r>
              <a:rPr lang="ru-RU" altLang="ru-RU" u="sng" dirty="0"/>
              <a:t>ИМПОРТЕРЫ: КНР, ЮВА</a:t>
            </a:r>
          </a:p>
          <a:p>
            <a:pPr>
              <a:buFontTx/>
              <a:buAutoNum type="arabicPeriod"/>
              <a:defRPr/>
            </a:pPr>
            <a:endParaRPr lang="ru-RU" altLang="ru-RU" sz="900" dirty="0"/>
          </a:p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ХИМИКАТЫ  - 1,1 МЛН.ТОНН </a:t>
            </a:r>
            <a:r>
              <a:rPr lang="ru-RU" altLang="ru-RU" sz="2000" b="1" dirty="0">
                <a:solidFill>
                  <a:srgbClr val="AC892F"/>
                </a:solidFill>
              </a:rPr>
              <a:t>(</a:t>
            </a:r>
            <a:r>
              <a:rPr lang="ru-RU" altLang="ru-RU" sz="2000" b="1" dirty="0" err="1">
                <a:solidFill>
                  <a:srgbClr val="08CA1F"/>
                </a:solidFill>
              </a:rPr>
              <a:t>контейнеризировано</a:t>
            </a:r>
            <a:r>
              <a:rPr lang="ru-RU" altLang="ru-RU" sz="2000" b="1" dirty="0">
                <a:solidFill>
                  <a:srgbClr val="08CA1F"/>
                </a:solidFill>
              </a:rPr>
              <a:t>: 0,1 </a:t>
            </a:r>
            <a:r>
              <a:rPr lang="ru-RU" altLang="ru-RU" sz="2000" b="1" dirty="0" err="1">
                <a:solidFill>
                  <a:srgbClr val="08CA1F"/>
                </a:solidFill>
              </a:rPr>
              <a:t>млн.тонн</a:t>
            </a:r>
            <a:r>
              <a:rPr lang="ru-RU" altLang="ru-RU" sz="2000" b="1" dirty="0">
                <a:solidFill>
                  <a:srgbClr val="AC892F"/>
                </a:solidFill>
              </a:rPr>
              <a:t>)</a:t>
            </a:r>
          </a:p>
          <a:p>
            <a:pPr marL="0" indent="0">
              <a:defRPr/>
            </a:pPr>
            <a:r>
              <a:rPr lang="ru-RU" altLang="ru-RU" dirty="0"/>
              <a:t>      </a:t>
            </a:r>
            <a:r>
              <a:rPr lang="ru-RU" altLang="ru-RU" u="sng" dirty="0"/>
              <a:t>ИМПОРТЕРЫ</a:t>
            </a:r>
            <a:r>
              <a:rPr lang="ru-RU" altLang="ru-RU" dirty="0"/>
              <a:t>: КНР, Европа, Северная Африка</a:t>
            </a:r>
          </a:p>
          <a:p>
            <a:pPr marL="0" indent="0">
              <a:defRPr/>
            </a:pPr>
            <a:endParaRPr lang="ru-RU" altLang="ru-RU" sz="900" dirty="0"/>
          </a:p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УДОБРЕНИЯ  - 1,1 МЛН.ТОНН</a:t>
            </a:r>
          </a:p>
          <a:p>
            <a:pPr marL="0" indent="0">
              <a:defRPr/>
            </a:pPr>
            <a:r>
              <a:rPr lang="ru-RU" altLang="ru-RU" dirty="0"/>
              <a:t>      ИМПОРТЕРЫ: КНР, Европа, Северная Африка</a:t>
            </a:r>
          </a:p>
          <a:p>
            <a:pPr>
              <a:buFontTx/>
              <a:buAutoNum type="arabicPeriod"/>
              <a:defRPr/>
            </a:pPr>
            <a:endParaRPr lang="ru-RU" altLang="ru-RU" sz="900" dirty="0"/>
          </a:p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ЦВЕТНАЯ РУДА  - 1 </a:t>
            </a:r>
            <a:r>
              <a:rPr lang="ru-RU" altLang="ru-RU" sz="2000" b="1" dirty="0">
                <a:solidFill>
                  <a:srgbClr val="AC892F"/>
                </a:solidFill>
              </a:rPr>
              <a:t>МЛН.ТОНН</a:t>
            </a:r>
          </a:p>
          <a:p>
            <a:pPr marL="0" indent="0"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     </a:t>
            </a:r>
            <a:r>
              <a:rPr lang="ru-RU" altLang="ru-RU" u="sng" dirty="0"/>
              <a:t>ИМПОРТЕРЫ</a:t>
            </a:r>
            <a:r>
              <a:rPr lang="ru-RU" altLang="ru-RU" dirty="0"/>
              <a:t>:  Китай, ЮВА</a:t>
            </a:r>
          </a:p>
          <a:p>
            <a:pPr>
              <a:buFontTx/>
              <a:buAutoNum type="arabicPeriod"/>
              <a:defRPr/>
            </a:pPr>
            <a:endParaRPr lang="ru-RU" altLang="ru-RU" sz="900" dirty="0"/>
          </a:p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ЦВЕТНЫЕ МЕТАЛЛЫ – 0,8 </a:t>
            </a:r>
            <a:r>
              <a:rPr lang="ru-RU" altLang="ru-RU" sz="2000" b="1" dirty="0">
                <a:solidFill>
                  <a:srgbClr val="AC892F"/>
                </a:solidFill>
              </a:rPr>
              <a:t>МЛН.ТОНН  (</a:t>
            </a:r>
            <a:r>
              <a:rPr lang="ru-RU" altLang="ru-RU" sz="2000" b="1" dirty="0" err="1">
                <a:solidFill>
                  <a:srgbClr val="08CA1F"/>
                </a:solidFill>
              </a:rPr>
              <a:t>контейнеризировано</a:t>
            </a:r>
            <a:r>
              <a:rPr lang="ru-RU" altLang="ru-RU" sz="2000" b="1" dirty="0">
                <a:solidFill>
                  <a:srgbClr val="08CA1F"/>
                </a:solidFill>
              </a:rPr>
              <a:t>: 0,2 </a:t>
            </a:r>
            <a:r>
              <a:rPr lang="ru-RU" altLang="ru-RU" sz="2000" b="1" dirty="0" err="1">
                <a:solidFill>
                  <a:srgbClr val="08CA1F"/>
                </a:solidFill>
              </a:rPr>
              <a:t>млн.тонн</a:t>
            </a:r>
            <a:r>
              <a:rPr lang="ru-RU" altLang="ru-RU" sz="2000" b="1" dirty="0">
                <a:solidFill>
                  <a:srgbClr val="AC892F"/>
                </a:solidFill>
              </a:rPr>
              <a:t>)</a:t>
            </a:r>
          </a:p>
          <a:p>
            <a:pPr marL="0" indent="0">
              <a:defRPr/>
            </a:pPr>
            <a:r>
              <a:rPr lang="ru-RU" altLang="ru-RU" dirty="0"/>
              <a:t>      </a:t>
            </a:r>
            <a:r>
              <a:rPr lang="ru-RU" altLang="ru-RU" u="sng" dirty="0"/>
              <a:t>ИМПОРТЕРЫ</a:t>
            </a:r>
            <a:r>
              <a:rPr lang="ru-RU" altLang="ru-RU" dirty="0"/>
              <a:t>: Китай, ЮВА, Турция, Европа</a:t>
            </a:r>
          </a:p>
          <a:p>
            <a:pPr>
              <a:buFont typeface="Arial" pitchFamily="34" charset="0"/>
              <a:buChar char="•"/>
              <a:defRPr/>
            </a:pPr>
            <a:endParaRPr lang="ru-RU" altLang="ru-RU" sz="900" dirty="0"/>
          </a:p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БИТУМ И ГУДРОН  - 0,3 </a:t>
            </a:r>
            <a:r>
              <a:rPr lang="ru-RU" altLang="ru-RU" sz="2000" b="1" dirty="0">
                <a:solidFill>
                  <a:srgbClr val="AC892F"/>
                </a:solidFill>
              </a:rPr>
              <a:t>МЛН.ТОНН</a:t>
            </a:r>
          </a:p>
          <a:p>
            <a:pPr marL="0" indent="0">
              <a:defRPr/>
            </a:pPr>
            <a:r>
              <a:rPr lang="ru-RU" altLang="ru-RU" sz="2000" b="1" dirty="0">
                <a:solidFill>
                  <a:srgbClr val="AC892F"/>
                </a:solidFill>
              </a:rPr>
              <a:t>     </a:t>
            </a:r>
            <a:r>
              <a:rPr lang="ru-RU" altLang="ru-RU" u="sng" dirty="0"/>
              <a:t>ИМПОРТЕРЫ</a:t>
            </a:r>
            <a:r>
              <a:rPr lang="ru-RU" altLang="ru-RU" dirty="0"/>
              <a:t>: Китай</a:t>
            </a:r>
          </a:p>
          <a:p>
            <a:pPr marL="0" indent="0">
              <a:defRPr/>
            </a:pPr>
            <a:endParaRPr lang="ru-RU" altLang="ru-RU" sz="900" dirty="0"/>
          </a:p>
          <a:p>
            <a:pPr>
              <a:buFont typeface="Arial" pitchFamily="34" charset="0"/>
              <a:buChar char="•"/>
              <a:defRPr/>
            </a:pPr>
            <a:r>
              <a:rPr lang="ru-RU" altLang="ru-RU" sz="2000" b="1" dirty="0">
                <a:solidFill>
                  <a:srgbClr val="AC892F"/>
                </a:solidFill>
                <a:latin typeface="+mn-lt"/>
              </a:rPr>
              <a:t>ПРОЧИЕ</a:t>
            </a:r>
            <a:r>
              <a:rPr lang="ru-RU" altLang="ru-RU" b="1" dirty="0">
                <a:solidFill>
                  <a:srgbClr val="AC892F"/>
                </a:solidFill>
                <a:latin typeface="+mn-lt"/>
              </a:rPr>
              <a:t> (асбест, мука, масло растительное) </a:t>
            </a:r>
            <a:r>
              <a:rPr lang="ru-RU" altLang="ru-RU" sz="2000" b="1" dirty="0">
                <a:solidFill>
                  <a:srgbClr val="AC892F"/>
                </a:solidFill>
              </a:rPr>
              <a:t>– 0,5 МЛН.ТОНН (</a:t>
            </a:r>
            <a:r>
              <a:rPr lang="ru-RU" altLang="ru-RU" sz="2000" b="1" dirty="0" err="1">
                <a:solidFill>
                  <a:srgbClr val="08CA1F"/>
                </a:solidFill>
              </a:rPr>
              <a:t>контейнеризировано</a:t>
            </a:r>
            <a:r>
              <a:rPr lang="ru-RU" altLang="ru-RU" sz="2000" b="1" dirty="0">
                <a:solidFill>
                  <a:srgbClr val="08CA1F"/>
                </a:solidFill>
              </a:rPr>
              <a:t>: 0,1 </a:t>
            </a:r>
            <a:r>
              <a:rPr lang="ru-RU" altLang="ru-RU" sz="2000" b="1" dirty="0" err="1">
                <a:solidFill>
                  <a:srgbClr val="08CA1F"/>
                </a:solidFill>
              </a:rPr>
              <a:t>млн.тонн</a:t>
            </a:r>
            <a:r>
              <a:rPr lang="ru-RU" altLang="ru-RU" sz="2000" b="1" dirty="0">
                <a:solidFill>
                  <a:srgbClr val="AC892F"/>
                </a:solidFill>
              </a:rPr>
              <a:t>)</a:t>
            </a:r>
          </a:p>
          <a:p>
            <a:pPr marL="0" indent="0">
              <a:defRPr/>
            </a:pPr>
            <a:r>
              <a:rPr lang="ru-RU" altLang="ru-RU" dirty="0"/>
              <a:t>      </a:t>
            </a:r>
            <a:r>
              <a:rPr lang="ru-RU" altLang="ru-RU" u="sng" dirty="0"/>
              <a:t>ИМПОРТЕРЫ</a:t>
            </a:r>
            <a:r>
              <a:rPr lang="ru-RU" altLang="ru-RU" dirty="0"/>
              <a:t>: Китай, Турция, Европа, Индия</a:t>
            </a:r>
          </a:p>
          <a:p>
            <a:pPr marL="0" indent="0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7865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529547-4BB0-4399-838F-A10D6A1EE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77" y="1253331"/>
            <a:ext cx="116798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 случае заинтересованности в перевозках грузов в контейнерах необходимо в установленном порядке предоставить заявку в АО «НК «КТЖ» от грузоотправителя или экспедитора с расчетами согласно приложению к Правилам установления (отмены) понижающих (повышающих) коэффициентов к тарифам на услуги магистральной железнодорожной сети при перевозках грузов в контейнерах и перевозках порожних контейнеров. </a:t>
            </a:r>
          </a:p>
          <a:p>
            <a:pPr marL="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Соответствующие приложения размещены на официальном сайте АО «НК «КТЖ»: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www.railways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kz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АО «НК «КТЖ» в установленном порядке рассматривает обращение на очередном заседании Комиссии по установлению специальных тарифных условий на перевозки грузов по железной дороге Республики Казахстан.</a:t>
            </a:r>
          </a:p>
          <a:p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FBA3F4F-888E-4185-ACD2-895922B1E164}"/>
              </a:ext>
            </a:extLst>
          </p:cNvPr>
          <p:cNvSpPr/>
          <p:nvPr/>
        </p:nvSpPr>
        <p:spPr>
          <a:xfrm>
            <a:off x="1137799" y="107070"/>
            <a:ext cx="9629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9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Helvetica Light" charset="0"/>
                <a:cs typeface="Arial" pitchFamily="34" charset="0"/>
              </a:rPr>
              <a:t>ВОЗМОЖНОСТИ ПРЕДОСТАВЛЕНИЯ СКИДОК ПО ТАРИФАМ </a:t>
            </a:r>
          </a:p>
          <a:p>
            <a:pPr algn="ctr" defTabSz="849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Helvetica Light" charset="0"/>
                <a:cs typeface="Arial" pitchFamily="34" charset="0"/>
              </a:rPr>
              <a:t>НА ПОРОЖНИЕ КОНТЕЙНЕРНЫЕ ПЕРЕВОЗКИ</a:t>
            </a:r>
          </a:p>
        </p:txBody>
      </p:sp>
    </p:spTree>
    <p:extLst>
      <p:ext uri="{BB962C8B-B14F-4D97-AF65-F5344CB8AC3E}">
        <p14:creationId xmlns:p14="http://schemas.microsoft.com/office/powerpoint/2010/main" val="195439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Диаграмма 4">
            <a:extLst>
              <a:ext uri="{FF2B5EF4-FFF2-40B4-BE49-F238E27FC236}">
                <a16:creationId xmlns:a16="http://schemas.microsoft.com/office/drawing/2014/main" id="{BFE436E2-BD98-4C4C-BAAD-9B68E3B267DC}"/>
              </a:ext>
            </a:extLst>
          </p:cNvPr>
          <p:cNvGraphicFramePr>
            <a:graphicFrameLocks/>
          </p:cNvGraphicFramePr>
          <p:nvPr/>
        </p:nvGraphicFramePr>
        <p:xfrm>
          <a:off x="1473201" y="846138"/>
          <a:ext cx="9128125" cy="46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4" imgW="9138696" imgH="4682134" progId="Excel.Chart.8">
                  <p:embed/>
                </p:oleObj>
              </mc:Choice>
              <mc:Fallback>
                <p:oleObj name="Chart" r:id="rId4" imgW="9138696" imgH="4682134" progId="Excel.Chart.8">
                  <p:embed/>
                  <p:pic>
                    <p:nvPicPr>
                      <p:cNvPr id="10242" name="Диаграмма 4">
                        <a:extLst>
                          <a:ext uri="{FF2B5EF4-FFF2-40B4-BE49-F238E27FC236}">
                            <a16:creationId xmlns:a16="http://schemas.microsoft.com/office/drawing/2014/main" id="{BFE436E2-BD98-4C4C-BAAD-9B68E3B267D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1" y="846138"/>
                        <a:ext cx="9128125" cy="467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TextBox 2">
            <a:extLst>
              <a:ext uri="{FF2B5EF4-FFF2-40B4-BE49-F238E27FC236}">
                <a16:creationId xmlns:a16="http://schemas.microsoft.com/office/drawing/2014/main" id="{A0433804-7A02-479D-A29B-DAF73FDE0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6" y="12701"/>
            <a:ext cx="8150225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4923" tIns="24923" rIns="24923" bIns="24923" anchor="ctr"/>
          <a:lstStyle>
            <a:lvl1pPr defTabSz="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b="1">
                <a:latin typeface="Arial" panose="020B0604020202020204" pitchFamily="34" charset="0"/>
                <a:ea typeface="Gotham Pro"/>
                <a:cs typeface="Arial" panose="020B0604020202020204" pitchFamily="34" charset="0"/>
              </a:rPr>
              <a:t>Действующий уровень железнодорожных тарифов  на перевозки грузов в 20-ф (30т)  контейнере (СПС/СПС) в унифицированном сообщении, </a:t>
            </a:r>
            <a:r>
              <a:rPr lang="en-US" altLang="ru-RU" sz="2000" b="1">
                <a:latin typeface="Arial" panose="020B0604020202020204" pitchFamily="34" charset="0"/>
                <a:ea typeface="Gotham Pro"/>
                <a:cs typeface="Arial" panose="020B0604020202020204" pitchFamily="34" charset="0"/>
              </a:rPr>
              <a:t>$</a:t>
            </a:r>
            <a:r>
              <a:rPr lang="ru-RU" altLang="ru-RU" sz="2000" b="1">
                <a:latin typeface="Arial" panose="020B0604020202020204" pitchFamily="34" charset="0"/>
                <a:ea typeface="Gotham Pro"/>
                <a:cs typeface="Arial" panose="020B0604020202020204" pitchFamily="34" charset="0"/>
              </a:rPr>
              <a:t>/конт</a:t>
            </a:r>
            <a:endParaRPr lang="ru-RU" altLang="ru-RU" sz="2000">
              <a:latin typeface="Arial" panose="020B0604020202020204" pitchFamily="34" charset="0"/>
              <a:ea typeface="Gotham Pro"/>
              <a:cs typeface="Arial" panose="020B0604020202020204" pitchFamily="34" charset="0"/>
            </a:endParaRPr>
          </a:p>
        </p:txBody>
      </p:sp>
      <p:sp>
        <p:nvSpPr>
          <p:cNvPr id="10244" name="TextBox 1">
            <a:extLst>
              <a:ext uri="{FF2B5EF4-FFF2-40B4-BE49-F238E27FC236}">
                <a16:creationId xmlns:a16="http://schemas.microsoft.com/office/drawing/2014/main" id="{E2F107F2-17A0-4795-B460-C2CCC6B31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92" y="5456238"/>
            <a:ext cx="118432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 Действующие тарифные условия более чем на 500 км не покрывают себестоимость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2. В целях контейнеризации зерновых грузов, установлены коэффициенты на 20% ниже чем на все остальные грузы </a:t>
            </a:r>
          </a:p>
        </p:txBody>
      </p:sp>
    </p:spTree>
    <p:extLst>
      <p:ext uri="{BB962C8B-B14F-4D97-AF65-F5344CB8AC3E}">
        <p14:creationId xmlns:p14="http://schemas.microsoft.com/office/powerpoint/2010/main" val="48968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Диаграмма 3">
            <a:extLst>
              <a:ext uri="{FF2B5EF4-FFF2-40B4-BE49-F238E27FC236}">
                <a16:creationId xmlns:a16="http://schemas.microsoft.com/office/drawing/2014/main" id="{D9DFFE6F-980F-4FEF-A182-038D97CC997F}"/>
              </a:ext>
            </a:extLst>
          </p:cNvPr>
          <p:cNvGraphicFramePr>
            <a:graphicFrameLocks/>
          </p:cNvGraphicFramePr>
          <p:nvPr/>
        </p:nvGraphicFramePr>
        <p:xfrm>
          <a:off x="1512888" y="1041401"/>
          <a:ext cx="4551363" cy="269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art" r:id="rId3" imgW="4581531" imgH="2705100" progId="Excel.Chart.8">
                  <p:embed/>
                </p:oleObj>
              </mc:Choice>
              <mc:Fallback>
                <p:oleObj name="Chart" r:id="rId3" imgW="4581531" imgH="2705100" progId="Excel.Chart.8">
                  <p:embed/>
                  <p:pic>
                    <p:nvPicPr>
                      <p:cNvPr id="12290" name="Диаграмма 3">
                        <a:extLst>
                          <a:ext uri="{FF2B5EF4-FFF2-40B4-BE49-F238E27FC236}">
                            <a16:creationId xmlns:a16="http://schemas.microsoft.com/office/drawing/2014/main" id="{D9DFFE6F-980F-4FEF-A182-038D97CC997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1041401"/>
                        <a:ext cx="4551363" cy="269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extBox 6">
            <a:extLst>
              <a:ext uri="{FF2B5EF4-FFF2-40B4-BE49-F238E27FC236}">
                <a16:creationId xmlns:a16="http://schemas.microsoft.com/office/drawing/2014/main" id="{059AAD43-DDBA-4759-BA26-9E43ABA09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75" y="31751"/>
            <a:ext cx="82169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4923" tIns="24923" rIns="24923" bIns="24923" anchor="ctr"/>
          <a:lstStyle>
            <a:lvl1pPr defTabSz="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b="1">
                <a:latin typeface="Arial" panose="020B0604020202020204" pitchFamily="34" charset="0"/>
                <a:ea typeface="Gotham Pro"/>
                <a:cs typeface="Arial" panose="020B0604020202020204" pitchFamily="34" charset="0"/>
              </a:rPr>
              <a:t>Стоимость перевозки грузов в вагонах и контейнерах по основным маршрутам, </a:t>
            </a:r>
            <a:r>
              <a:rPr lang="en-US" altLang="ru-RU" sz="2000" b="1">
                <a:latin typeface="Arial" panose="020B0604020202020204" pitchFamily="34" charset="0"/>
                <a:ea typeface="Gotham Pro"/>
                <a:cs typeface="Arial" panose="020B0604020202020204" pitchFamily="34" charset="0"/>
              </a:rPr>
              <a:t>$</a:t>
            </a:r>
            <a:r>
              <a:rPr lang="ru-RU" altLang="ru-RU" sz="2000" b="1">
                <a:latin typeface="Arial" panose="020B0604020202020204" pitchFamily="34" charset="0"/>
                <a:ea typeface="Gotham Pro"/>
                <a:cs typeface="Arial" panose="020B0604020202020204" pitchFamily="34" charset="0"/>
              </a:rPr>
              <a:t>/тонна</a:t>
            </a:r>
            <a:endParaRPr lang="ru-RU" altLang="ru-RU" sz="2000">
              <a:latin typeface="Arial" panose="020B0604020202020204" pitchFamily="34" charset="0"/>
              <a:ea typeface="Gotham Pro"/>
              <a:cs typeface="Arial" panose="020B0604020202020204" pitchFamily="34" charset="0"/>
            </a:endParaRPr>
          </a:p>
        </p:txBody>
      </p:sp>
      <p:sp>
        <p:nvSpPr>
          <p:cNvPr id="12292" name="Прямоугольник 8">
            <a:extLst>
              <a:ext uri="{FF2B5EF4-FFF2-40B4-BE49-F238E27FC236}">
                <a16:creationId xmlns:a16="http://schemas.microsoft.com/office/drawing/2014/main" id="{CC630967-BA2A-4A18-A4B0-0670B7D24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727075"/>
            <a:ext cx="360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Оскемен – Новороссийск (свинец)</a:t>
            </a:r>
          </a:p>
        </p:txBody>
      </p:sp>
      <p:sp>
        <p:nvSpPr>
          <p:cNvPr id="12293" name="TextBox 9">
            <a:extLst>
              <a:ext uri="{FF2B5EF4-FFF2-40B4-BE49-F238E27FC236}">
                <a16:creationId xmlns:a16="http://schemas.microsoft.com/office/drawing/2014/main" id="{E8733528-7B9B-46B4-8B35-07F350A02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26" y="1095375"/>
            <a:ext cx="796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70,8</a:t>
            </a:r>
          </a:p>
        </p:txBody>
      </p:sp>
      <p:sp>
        <p:nvSpPr>
          <p:cNvPr id="12294" name="TextBox 10">
            <a:extLst>
              <a:ext uri="{FF2B5EF4-FFF2-40B4-BE49-F238E27FC236}">
                <a16:creationId xmlns:a16="http://schemas.microsoft.com/office/drawing/2014/main" id="{874CD0E8-1F86-4185-98C6-EB255A4C2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9" y="1831975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38,4</a:t>
            </a:r>
          </a:p>
        </p:txBody>
      </p:sp>
      <p:graphicFrame>
        <p:nvGraphicFramePr>
          <p:cNvPr id="12295" name="Диаграмма 11">
            <a:extLst>
              <a:ext uri="{FF2B5EF4-FFF2-40B4-BE49-F238E27FC236}">
                <a16:creationId xmlns:a16="http://schemas.microsoft.com/office/drawing/2014/main" id="{C0DF2225-7690-4B38-ACA8-19B54AB5B9CC}"/>
              </a:ext>
            </a:extLst>
          </p:cNvPr>
          <p:cNvGraphicFramePr>
            <a:graphicFrameLocks/>
          </p:cNvGraphicFramePr>
          <p:nvPr/>
        </p:nvGraphicFramePr>
        <p:xfrm>
          <a:off x="6067425" y="1042988"/>
          <a:ext cx="4514850" cy="261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hart" r:id="rId5" imgW="4562469" imgH="2638605" progId="Excel.Chart.8">
                  <p:embed/>
                </p:oleObj>
              </mc:Choice>
              <mc:Fallback>
                <p:oleObj name="Chart" r:id="rId5" imgW="4562469" imgH="2638605" progId="Excel.Chart.8">
                  <p:embed/>
                  <p:pic>
                    <p:nvPicPr>
                      <p:cNvPr id="12295" name="Диаграмма 11">
                        <a:extLst>
                          <a:ext uri="{FF2B5EF4-FFF2-40B4-BE49-F238E27FC236}">
                            <a16:creationId xmlns:a16="http://schemas.microsoft.com/office/drawing/2014/main" id="{C0DF2225-7690-4B38-ACA8-19B54AB5B9C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425" y="1042988"/>
                        <a:ext cx="4514850" cy="261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Прямоугольник 12">
            <a:extLst>
              <a:ext uri="{FF2B5EF4-FFF2-40B4-BE49-F238E27FC236}">
                <a16:creationId xmlns:a16="http://schemas.microsoft.com/office/drawing/2014/main" id="{DD20B306-CB02-4A21-893B-4066417D8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475" y="727075"/>
            <a:ext cx="3252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Кульсары – Черноморск (сера)</a:t>
            </a:r>
          </a:p>
        </p:txBody>
      </p:sp>
      <p:sp>
        <p:nvSpPr>
          <p:cNvPr id="12297" name="TextBox 13">
            <a:extLst>
              <a:ext uri="{FF2B5EF4-FFF2-40B4-BE49-F238E27FC236}">
                <a16:creationId xmlns:a16="http://schemas.microsoft.com/office/drawing/2014/main" id="{B624AE94-6041-4C33-B72C-4F919A166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7151" y="1182688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57,9</a:t>
            </a:r>
          </a:p>
        </p:txBody>
      </p:sp>
      <p:sp>
        <p:nvSpPr>
          <p:cNvPr id="12298" name="TextBox 14">
            <a:extLst>
              <a:ext uri="{FF2B5EF4-FFF2-40B4-BE49-F238E27FC236}">
                <a16:creationId xmlns:a16="http://schemas.microsoft.com/office/drawing/2014/main" id="{9FEBF2DE-038D-47BE-B45E-952381481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4" y="1536700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43,7</a:t>
            </a:r>
          </a:p>
        </p:txBody>
      </p:sp>
      <p:graphicFrame>
        <p:nvGraphicFramePr>
          <p:cNvPr id="12299" name="Диаграмма 15">
            <a:extLst>
              <a:ext uri="{FF2B5EF4-FFF2-40B4-BE49-F238E27FC236}">
                <a16:creationId xmlns:a16="http://schemas.microsoft.com/office/drawing/2014/main" id="{CAF54897-7592-45AA-9E26-6A9368F13EDC}"/>
              </a:ext>
            </a:extLst>
          </p:cNvPr>
          <p:cNvGraphicFramePr>
            <a:graphicFrameLocks/>
          </p:cNvGraphicFramePr>
          <p:nvPr/>
        </p:nvGraphicFramePr>
        <p:xfrm>
          <a:off x="6202363" y="4291013"/>
          <a:ext cx="4157662" cy="239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hart" r:id="rId7" imgW="4581531" imgH="2647950" progId="Excel.Chart.8">
                  <p:embed/>
                </p:oleObj>
              </mc:Choice>
              <mc:Fallback>
                <p:oleObj name="Chart" r:id="rId7" imgW="4581531" imgH="2647950" progId="Excel.Chart.8">
                  <p:embed/>
                  <p:pic>
                    <p:nvPicPr>
                      <p:cNvPr id="12299" name="Диаграмма 15">
                        <a:extLst>
                          <a:ext uri="{FF2B5EF4-FFF2-40B4-BE49-F238E27FC236}">
                            <a16:creationId xmlns:a16="http://schemas.microsoft.com/office/drawing/2014/main" id="{CAF54897-7592-45AA-9E26-6A9368F13ED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2363" y="4291013"/>
                        <a:ext cx="4157662" cy="239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Прямоугольник 16">
            <a:extLst>
              <a:ext uri="{FF2B5EF4-FFF2-40B4-BE49-F238E27FC236}">
                <a16:creationId xmlns:a16="http://schemas.microsoft.com/office/drawing/2014/main" id="{AFD2A59B-9E03-4527-8A3F-8624763C2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9413" y="3775075"/>
            <a:ext cx="3236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Костанай – Актау порт  (зерно)</a:t>
            </a:r>
          </a:p>
        </p:txBody>
      </p:sp>
      <p:sp>
        <p:nvSpPr>
          <p:cNvPr id="12301" name="TextBox 17">
            <a:extLst>
              <a:ext uri="{FF2B5EF4-FFF2-40B4-BE49-F238E27FC236}">
                <a16:creationId xmlns:a16="http://schemas.microsoft.com/office/drawing/2014/main" id="{380C2436-80E8-49D6-9058-908E37BE4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5539" y="4318000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10,2</a:t>
            </a:r>
          </a:p>
        </p:txBody>
      </p:sp>
      <p:sp>
        <p:nvSpPr>
          <p:cNvPr id="12302" name="TextBox 18">
            <a:extLst>
              <a:ext uri="{FF2B5EF4-FFF2-40B4-BE49-F238E27FC236}">
                <a16:creationId xmlns:a16="http://schemas.microsoft.com/office/drawing/2014/main" id="{F9B56CE2-0A88-485B-9874-F1439F0CF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1" y="4443414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9,3</a:t>
            </a:r>
          </a:p>
        </p:txBody>
      </p:sp>
      <p:graphicFrame>
        <p:nvGraphicFramePr>
          <p:cNvPr id="12303" name="Диаграмма 19">
            <a:extLst>
              <a:ext uri="{FF2B5EF4-FFF2-40B4-BE49-F238E27FC236}">
                <a16:creationId xmlns:a16="http://schemas.microsoft.com/office/drawing/2014/main" id="{30E755B2-8C1B-47B3-94EF-3B395922CE9E}"/>
              </a:ext>
            </a:extLst>
          </p:cNvPr>
          <p:cNvGraphicFramePr>
            <a:graphicFrameLocks/>
          </p:cNvGraphicFramePr>
          <p:nvPr/>
        </p:nvGraphicFramePr>
        <p:xfrm>
          <a:off x="1539875" y="4098926"/>
          <a:ext cx="45085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hart" r:id="rId9" imgW="4543408" imgH="2686050" progId="Excel.Chart.8">
                  <p:embed/>
                </p:oleObj>
              </mc:Choice>
              <mc:Fallback>
                <p:oleObj name="Chart" r:id="rId9" imgW="4543408" imgH="2686050" progId="Excel.Chart.8">
                  <p:embed/>
                  <p:pic>
                    <p:nvPicPr>
                      <p:cNvPr id="12303" name="Диаграмма 19">
                        <a:extLst>
                          <a:ext uri="{FF2B5EF4-FFF2-40B4-BE49-F238E27FC236}">
                            <a16:creationId xmlns:a16="http://schemas.microsoft.com/office/drawing/2014/main" id="{30E755B2-8C1B-47B3-94EF-3B395922CE9E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4098926"/>
                        <a:ext cx="4508500" cy="266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4" name="Прямоугольник 20">
            <a:extLst>
              <a:ext uri="{FF2B5EF4-FFF2-40B4-BE49-F238E27FC236}">
                <a16:creationId xmlns:a16="http://schemas.microsoft.com/office/drawing/2014/main" id="{26F5ED3E-DAE9-46C8-8CA3-50420DF59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451" y="3786189"/>
            <a:ext cx="309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Костанай – Актау порт (мука)</a:t>
            </a:r>
          </a:p>
        </p:txBody>
      </p:sp>
      <p:sp>
        <p:nvSpPr>
          <p:cNvPr id="12305" name="TextBox 21">
            <a:extLst>
              <a:ext uri="{FF2B5EF4-FFF2-40B4-BE49-F238E27FC236}">
                <a16:creationId xmlns:a16="http://schemas.microsoft.com/office/drawing/2014/main" id="{D5919EC1-3010-4C14-B4E4-C2038659D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026" y="4483100"/>
            <a:ext cx="796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8,4</a:t>
            </a:r>
          </a:p>
        </p:txBody>
      </p:sp>
      <p:sp>
        <p:nvSpPr>
          <p:cNvPr id="12306" name="TextBox 22">
            <a:extLst>
              <a:ext uri="{FF2B5EF4-FFF2-40B4-BE49-F238E27FC236}">
                <a16:creationId xmlns:a16="http://schemas.microsoft.com/office/drawing/2014/main" id="{2B54B91F-73D7-4FAA-A41C-F2E4CB270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9" y="4156075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11,5</a:t>
            </a:r>
          </a:p>
        </p:txBody>
      </p:sp>
      <p:sp>
        <p:nvSpPr>
          <p:cNvPr id="12307" name="TextBox 23">
            <a:extLst>
              <a:ext uri="{FF2B5EF4-FFF2-40B4-BE49-F238E27FC236}">
                <a16:creationId xmlns:a16="http://schemas.microsoft.com/office/drawing/2014/main" id="{87F6478E-F6C9-4D60-881A-6CE95C849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6594476"/>
            <a:ext cx="76501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00"/>
              <a:t>Примечание: стоимость без учета дополнительных затрат, стоимости контейнера и порожнего возврата, в контейнерах загрузка 27 тонн </a:t>
            </a:r>
          </a:p>
        </p:txBody>
      </p:sp>
    </p:spTree>
    <p:extLst>
      <p:ext uri="{BB962C8B-B14F-4D97-AF65-F5344CB8AC3E}">
        <p14:creationId xmlns:p14="http://schemas.microsoft.com/office/powerpoint/2010/main" val="4079633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BE989C9-8999-4339-8831-ED5567BD181C}"/>
              </a:ext>
            </a:extLst>
          </p:cNvPr>
          <p:cNvSpPr txBox="1"/>
          <p:nvPr/>
        </p:nvSpPr>
        <p:spPr>
          <a:xfrm>
            <a:off x="509046" y="1240989"/>
            <a:ext cx="1168295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Коммерческие</a:t>
            </a:r>
          </a:p>
          <a:p>
            <a:pPr marL="271463" algn="just">
              <a:defRPr/>
            </a:pPr>
            <a:r>
              <a:rPr lang="ru-RU" altLang="ru-RU" dirty="0">
                <a:effectLst>
                  <a:glow>
                    <a:scrgbClr r="0" g="0" b="0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неконкурентоспособные тарифы операторов подвижного состава, в сравнении с автомобильными перевозками и железнодорожными перевозками в крытых вагонах</a:t>
            </a:r>
          </a:p>
          <a:p>
            <a:pPr marL="271463" algn="just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дисбаланс экспортных и импортных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контейнеропотоков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(к примеру, в экспорте идут </a:t>
            </a:r>
            <a:r>
              <a:rPr lang="ru-RU" altLang="ru-RU" dirty="0">
                <a:effectLst>
                  <a:glow>
                    <a:scrgbClr r="0" g="0" b="0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ферросплавы и обратно практически не загружаются)</a:t>
            </a:r>
          </a:p>
          <a:p>
            <a:pPr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"/>
              <a:defRPr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Инфраструктурные</a:t>
            </a:r>
          </a:p>
          <a:p>
            <a:pPr marL="271463" algn="just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недостаточная развитость терминальной инфраструктуры (о</a:t>
            </a:r>
            <a:r>
              <a:rPr lang="ru-RU" altLang="ru-RU" dirty="0">
                <a:effectLst>
                  <a:glow>
                    <a:scrgbClr r="0" g="0" b="0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тсутствие современных ремонтных баз и сертификации  контейнеров в точках накопления, необорудованные подъездные пути для приема/отправки хранения крупнотоннажных контейнеров, нет условий для погрузки и тарирования на терминалах)</a:t>
            </a:r>
          </a:p>
          <a:p>
            <a:pPr>
              <a:defRPr/>
            </a:pPr>
            <a:endParaRPr lang="ru-RU" altLang="ru-RU" dirty="0">
              <a:solidFill>
                <a:schemeClr val="tx1">
                  <a:lumMod val="50000"/>
                  <a:lumOff val="50000"/>
                </a:schemeClr>
              </a:solidFill>
              <a:effectLst>
                <a:glow>
                  <a:scrgbClr r="0" g="0" b="0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EA58E606-71BB-460A-8305-61D0A1353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514" y="152400"/>
            <a:ext cx="74945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200" b="1">
                <a:latin typeface="Arial" panose="020B0604020202020204" pitchFamily="34" charset="0"/>
                <a:cs typeface="Arial" panose="020B0604020202020204" pitchFamily="34" charset="0"/>
              </a:rPr>
              <a:t>Основные проблемы организации контейнерных перевозок в Казахстане</a:t>
            </a:r>
          </a:p>
        </p:txBody>
      </p:sp>
    </p:spTree>
    <p:extLst>
      <p:ext uri="{BB962C8B-B14F-4D97-AF65-F5344CB8AC3E}">
        <p14:creationId xmlns:p14="http://schemas.microsoft.com/office/powerpoint/2010/main" val="690439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566</Words>
  <Application>Microsoft Office PowerPoint</Application>
  <PresentationFormat>Широкоэкранный</PresentationFormat>
  <Paragraphs>67</Paragraphs>
  <Slides>6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Gotham Pro</vt:lpstr>
      <vt:lpstr>Helvetica Light</vt:lpstr>
      <vt:lpstr>Тема Office</vt:lpstr>
      <vt:lpstr>Диаграмма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Саян С Журкабаев</dc:creator>
  <cp:lastModifiedBy>Саян С Журкабаев</cp:lastModifiedBy>
  <cp:revision>12</cp:revision>
  <dcterms:created xsi:type="dcterms:W3CDTF">2020-08-21T05:16:08Z</dcterms:created>
  <dcterms:modified xsi:type="dcterms:W3CDTF">2020-08-21T06:55:20Z</dcterms:modified>
</cp:coreProperties>
</file>